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14" r:id="rId3"/>
    <p:sldId id="315" r:id="rId4"/>
    <p:sldId id="313" r:id="rId5"/>
    <p:sldId id="312" r:id="rId6"/>
    <p:sldId id="285" r:id="rId7"/>
    <p:sldId id="286" r:id="rId8"/>
    <p:sldId id="288" r:id="rId9"/>
    <p:sldId id="289" r:id="rId10"/>
    <p:sldId id="290" r:id="rId11"/>
    <p:sldId id="291" r:id="rId12"/>
    <p:sldId id="292" r:id="rId13"/>
    <p:sldId id="294" r:id="rId14"/>
    <p:sldId id="296" r:id="rId15"/>
    <p:sldId id="297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  <a:srgbClr val="FFFF99"/>
    <a:srgbClr val="F5F5EF"/>
    <a:srgbClr val="FFD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C567C-8E67-4504-983B-8FFAE5D01100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0CBBA-30D3-4ACA-A081-EF64DAE2B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290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0BEDA-EAF1-45B2-8008-54961857D59A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569F5-9C76-41CF-913D-83D9E4FC5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159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69F5-9C76-41CF-913D-83D9E4FC557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92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69F5-9C76-41CF-913D-83D9E4FC557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92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69F5-9C76-41CF-913D-83D9E4FC557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92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69F5-9C76-41CF-913D-83D9E4FC557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92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69F5-9C76-41CF-913D-83D9E4FC557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92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69F5-9C76-41CF-913D-83D9E4FC557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92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69F5-9C76-41CF-913D-83D9E4FC557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92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69F5-9C76-41CF-913D-83D9E4FC557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92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69F5-9C76-41CF-913D-83D9E4FC557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92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69F5-9C76-41CF-913D-83D9E4FC557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92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69F5-9C76-41CF-913D-83D9E4FC557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9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69F5-9C76-41CF-913D-83D9E4FC557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92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69F5-9C76-41CF-913D-83D9E4FC557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92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69F5-9C76-41CF-913D-83D9E4FC557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92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69F5-9C76-41CF-913D-83D9E4FC557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921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69F5-9C76-41CF-913D-83D9E4FC557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921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69F5-9C76-41CF-913D-83D9E4FC557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921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69F5-9C76-41CF-913D-83D9E4FC557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921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69F5-9C76-41CF-913D-83D9E4FC557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921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69F5-9C76-41CF-913D-83D9E4FC557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92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69F5-9C76-41CF-913D-83D9E4FC557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92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69F5-9C76-41CF-913D-83D9E4FC557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92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69F5-9C76-41CF-913D-83D9E4FC557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92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69F5-9C76-41CF-913D-83D9E4FC557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92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69F5-9C76-41CF-913D-83D9E4FC557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92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69F5-9C76-41CF-913D-83D9E4FC557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92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69F5-9C76-41CF-913D-83D9E4FC557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92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69F5-9C76-41CF-913D-83D9E4FC557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9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6562-E28C-4A7C-9454-4B58F831305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0125-1BD8-4E95-A904-4D662D7EE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16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6562-E28C-4A7C-9454-4B58F831305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0125-1BD8-4E95-A904-4D662D7EE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29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6562-E28C-4A7C-9454-4B58F831305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0125-1BD8-4E95-A904-4D662D7EE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57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6562-E28C-4A7C-9454-4B58F831305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0125-1BD8-4E95-A904-4D662D7EE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19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6562-E28C-4A7C-9454-4B58F831305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0125-1BD8-4E95-A904-4D662D7EE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52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6562-E28C-4A7C-9454-4B58F831305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0125-1BD8-4E95-A904-4D662D7EE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26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6562-E28C-4A7C-9454-4B58F831305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0125-1BD8-4E95-A904-4D662D7EE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4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6562-E28C-4A7C-9454-4B58F831305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0125-1BD8-4E95-A904-4D662D7EE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66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6562-E28C-4A7C-9454-4B58F831305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0125-1BD8-4E95-A904-4D662D7EE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39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6562-E28C-4A7C-9454-4B58F831305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0125-1BD8-4E95-A904-4D662D7EE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565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6562-E28C-4A7C-9454-4B58F831305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0125-1BD8-4E95-A904-4D662D7EE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97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6562-E28C-4A7C-9454-4B58F831305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50125-1BD8-4E95-A904-4D662D7EE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1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8192" y="1455886"/>
            <a:ext cx="8707616" cy="52134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3284" y="1523466"/>
                <a:ext cx="7645099" cy="4963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the rule that 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𝑦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the gradient is given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𝑛𝑎</m:t>
                    </m:r>
                    <m:r>
                      <a:rPr lang="en-GB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𝑛</m:t>
                        </m:r>
                        <m:r>
                          <a:rPr lang="en-GB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find the gradient of the following graphs at the point where 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</a:t>
                </a:r>
              </a:p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342900" lvl="0" indent="-342900">
                  <a:buAutoNum type="alphaLcParenBoth"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𝑦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</a:p>
              <a:p>
                <a:pPr marL="342900" lvl="0" indent="-342900">
                  <a:buAutoNum type="alphaLcParenBoth"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𝑦</m:t>
                    </m:r>
                    <m:r>
                      <a:rPr lang="en-GB" i="1"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buAutoNum type="alphaLcParenBoth"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𝑦</m:t>
                    </m:r>
                    <m:r>
                      <a:rPr lang="en-GB" i="1">
                        <a:latin typeface="Cambria Math"/>
                      </a:rPr>
                      <m:t>=4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buAutoNum type="alphaLcParenBoth"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𝑦</m:t>
                    </m:r>
                    <m:r>
                      <a:rPr lang="en-GB" i="1">
                        <a:latin typeface="Cambria Math"/>
                      </a:rPr>
                      <m:t>=8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endPara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each of the following  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given as a function of 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Find the derived 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GB" i="1" smtClean="0">
                            <a:latin typeface="Cambria Math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/>
                          </a:rPr>
                          <m:t>+3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GB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(Hint: Expand first!)</a:t>
                </a:r>
              </a:p>
              <a:p>
                <a:pPr marL="342900" indent="-342900">
                  <a:buAutoNum type="alphaLcParenBoth"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GB" b="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GB" b="0" i="1" smtClean="0">
                            <a:latin typeface="Cambria Math"/>
                          </a:rPr>
                          <m:t>5</m:t>
                        </m:r>
                      </m:deg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−5</m:t>
                        </m:r>
                      </m:sup>
                    </m:sSup>
                  </m:oMath>
                </a14:m>
                <a:endParaRPr lang="en-GB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 </m:t>
                    </m:r>
                  </m:oMath>
                </a14:m>
                <a:endParaRPr lang="en-GB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GB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84" y="1523466"/>
                <a:ext cx="7645099" cy="4963410"/>
              </a:xfrm>
              <a:prstGeom prst="rect">
                <a:avLst/>
              </a:prstGeom>
              <a:blipFill>
                <a:blip r:embed="rId3"/>
                <a:stretch>
                  <a:fillRect l="-7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8286798" y="1455886"/>
            <a:ext cx="639009" cy="521347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l="87053" t="44016" r="9433" b="21735"/>
          <a:stretch/>
        </p:blipFill>
        <p:spPr>
          <a:xfrm>
            <a:off x="8377702" y="2810085"/>
            <a:ext cx="457200" cy="2505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44718" y="1015663"/>
            <a:ext cx="1116011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Skills 1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>
                <a:latin typeface="Stencil" panose="040409050D0802020404" pitchFamily="82" charset="0"/>
              </a:rPr>
              <a:t>BHASVIC M</a:t>
            </a:r>
            <a:r>
              <a:rPr lang="el-GR" sz="2400" dirty="0" smtClean="0"/>
              <a:t>α</a:t>
            </a:r>
            <a:r>
              <a:rPr lang="en-GB" sz="2400" dirty="0" smtClean="0">
                <a:latin typeface="Stencil" panose="040409050D0802020404" pitchFamily="82" charset="0"/>
              </a:rPr>
              <a:t>THS</a:t>
            </a:r>
          </a:p>
          <a:p>
            <a:pPr algn="ctr"/>
            <a:r>
              <a:rPr lang="en-GB" sz="2000" dirty="0" smtClean="0">
                <a:latin typeface="Reprise Stamp Std" pitchFamily="50" charset="0"/>
              </a:rPr>
              <a:t>A1 DOUBLES </a:t>
            </a:r>
            <a:r>
              <a:rPr lang="en-GB" sz="2000" dirty="0" err="1" smtClean="0">
                <a:latin typeface="Reprise Stamp Std" pitchFamily="50" charset="0"/>
              </a:rPr>
              <a:t>AssIGNMENT</a:t>
            </a:r>
            <a:r>
              <a:rPr lang="en-GB" sz="2000" dirty="0" smtClean="0">
                <a:latin typeface="Reprise Stamp Std" pitchFamily="50" charset="0"/>
              </a:rPr>
              <a:t> 3B</a:t>
            </a:r>
          </a:p>
          <a:p>
            <a:pPr algn="r"/>
            <a:r>
              <a:rPr lang="en-GB" sz="1600" i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  <a:endParaRPr lang="en-GB" sz="1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0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tencil" panose="040409050D0802020404" pitchFamily="82" charset="0"/>
              </a:rPr>
              <a:t>BHASVIC M</a:t>
            </a:r>
            <a:r>
              <a:rPr lang="el-GR" sz="2400" dirty="0" smtClean="0"/>
              <a:t>α</a:t>
            </a:r>
            <a:r>
              <a:rPr lang="en-GB" sz="2400" dirty="0" smtClean="0">
                <a:latin typeface="Stencil" panose="040409050D0802020404" pitchFamily="82" charset="0"/>
              </a:rPr>
              <a:t>THS</a:t>
            </a:r>
          </a:p>
          <a:p>
            <a:pPr algn="ctr"/>
            <a:r>
              <a:rPr lang="en-GB" sz="2000" dirty="0" smtClean="0">
                <a:latin typeface="Reprise Stamp Std" pitchFamily="50" charset="0"/>
              </a:rPr>
              <a:t>A1 DOUBLES ASSIGNMENT 3B</a:t>
            </a:r>
          </a:p>
          <a:p>
            <a:pPr algn="r"/>
            <a:r>
              <a:rPr lang="en-GB" sz="1600" i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  <a:endParaRPr lang="en-GB" sz="1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192" y="1455886"/>
            <a:ext cx="8707616" cy="52134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402723" y="994221"/>
            <a:ext cx="338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3284" y="1628800"/>
            <a:ext cx="76450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Reprise Stamp Std" pitchFamily="50" charset="0"/>
              </a:rPr>
              <a:t>New techniques!</a:t>
            </a:r>
          </a:p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 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labelled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diagram(s)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model each of the following situations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Use capital letters for forces, e.g.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weight,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normal reaction,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tension,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friction.  An unknown force of indeterminate cause is often called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You’ll need to use the fact that an object with mass 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kg will have a weight of 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N, where 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acceleration due to gravity.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 of mass 400 g resting on a horizontal table</a:t>
            </a:r>
          </a:p>
          <a:p>
            <a:pPr lvl="0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 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 of mass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 dangling from a vertical fishing line</a:t>
            </a:r>
          </a:p>
          <a:p>
            <a:pPr lvl="0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 An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ice hockey puck gliding across the ice at a constant velocity</a:t>
            </a:r>
          </a:p>
          <a:p>
            <a:pPr marL="347663" lvl="0" indent="-347663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(d) 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box of mass 75 g resting on a rough table which is sloping at an angle 30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horizontal</a:t>
            </a:r>
          </a:p>
          <a:p>
            <a:pPr marL="347663" lvl="0" indent="-347663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(e) 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dog, being dragged along by its lead (at an angle 45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horizontal), from rest</a:t>
            </a:r>
          </a:p>
          <a:p>
            <a:pPr marL="347663" lvl="0" indent="-347663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(f) The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of a mop being pushed across the floor at a constant speed by its handle (which is at angle 30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horizontal)</a:t>
            </a:r>
          </a:p>
          <a:p>
            <a:pPr lvl="0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 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 jumper hanging by a smooth hanger on a washing line.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8286798" y="1455886"/>
            <a:ext cx="639009" cy="521347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87053" t="44016" r="9433" b="21735"/>
          <a:stretch/>
        </p:blipFill>
        <p:spPr>
          <a:xfrm>
            <a:off x="8377702" y="2810085"/>
            <a:ext cx="4572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tencil" panose="040409050D0802020404" pitchFamily="82" charset="0"/>
              </a:rPr>
              <a:t>BHASVIC M</a:t>
            </a:r>
            <a:r>
              <a:rPr lang="el-GR" sz="2400" dirty="0" smtClean="0"/>
              <a:t>α</a:t>
            </a:r>
            <a:r>
              <a:rPr lang="en-GB" sz="2400" dirty="0" smtClean="0">
                <a:latin typeface="Stencil" panose="040409050D0802020404" pitchFamily="82" charset="0"/>
              </a:rPr>
              <a:t>THS</a:t>
            </a:r>
          </a:p>
          <a:p>
            <a:pPr algn="ctr"/>
            <a:r>
              <a:rPr lang="en-GB" sz="2000" dirty="0" smtClean="0">
                <a:latin typeface="Reprise Stamp Std" pitchFamily="50" charset="0"/>
              </a:rPr>
              <a:t>A1 DOUBLES ASSIGNMENT 3B</a:t>
            </a:r>
          </a:p>
          <a:p>
            <a:pPr algn="r"/>
            <a:r>
              <a:rPr lang="en-GB" sz="1600" i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  <a:endParaRPr lang="en-GB" sz="1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192" y="1455886"/>
            <a:ext cx="8707616" cy="52134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402723" y="994221"/>
            <a:ext cx="338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3284" y="1628800"/>
            <a:ext cx="76450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Reprise Stamp Std" pitchFamily="50" charset="0"/>
              </a:rPr>
              <a:t>New techniques!</a:t>
            </a:r>
          </a:p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 a labelled 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 and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equation for the following scenario. </a:t>
            </a:r>
          </a:p>
          <a:p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is in equilibrium, so there is no resultant force in any direction. (E.g. the sum of the forces going up = the sum of the forces going down)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7663" lvl="0" indent="-347663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 of mass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 is stationary and suspended from a vertical fishing line. What is the tension in the fishing line?</a:t>
            </a:r>
          </a:p>
          <a:p>
            <a:pPr marL="347663" lvl="0" indent="-347663"/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8286798" y="1455886"/>
            <a:ext cx="639009" cy="521347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87053" t="44016" r="9433" b="21735"/>
          <a:stretch/>
        </p:blipFill>
        <p:spPr>
          <a:xfrm>
            <a:off x="8377702" y="2810085"/>
            <a:ext cx="4572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tencil" panose="040409050D0802020404" pitchFamily="82" charset="0"/>
              </a:rPr>
              <a:t>BHASVIC M</a:t>
            </a:r>
            <a:r>
              <a:rPr lang="el-GR" sz="2400" dirty="0" smtClean="0"/>
              <a:t>α</a:t>
            </a:r>
            <a:r>
              <a:rPr lang="en-GB" sz="2400" dirty="0" smtClean="0">
                <a:latin typeface="Stencil" panose="040409050D0802020404" pitchFamily="82" charset="0"/>
              </a:rPr>
              <a:t>THS</a:t>
            </a:r>
          </a:p>
          <a:p>
            <a:pPr algn="ctr"/>
            <a:r>
              <a:rPr lang="en-GB" sz="2000" dirty="0" smtClean="0">
                <a:latin typeface="Reprise Stamp Std" pitchFamily="50" charset="0"/>
              </a:rPr>
              <a:t>A1 DOUBLES ASSIGNMENT 3B</a:t>
            </a:r>
          </a:p>
          <a:p>
            <a:pPr algn="r"/>
            <a:r>
              <a:rPr lang="en-GB" sz="1600" i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  <a:endParaRPr lang="en-GB" sz="1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192" y="1455886"/>
            <a:ext cx="8707616" cy="52134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402723" y="994221"/>
            <a:ext cx="338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3284" y="1628800"/>
            <a:ext cx="764509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Reprise Stamp Std" pitchFamily="50" charset="0"/>
              </a:rPr>
              <a:t>New techniques!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each of mass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20kg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joined by a light inextensible string which passes over a smooth pulley so that the string hangs vertically on both sides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system is in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buAutoNum type="alphaLcParenBoth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force diagram to model this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situation.</a:t>
            </a:r>
          </a:p>
          <a:p>
            <a:pPr marL="342900" lvl="0" indent="-342900">
              <a:buAutoNum type="alphaLcParenBoth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AutoNum type="alphaLcParenBoth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considering each particle separately, find the tension T in the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string.</a:t>
            </a:r>
          </a:p>
          <a:p>
            <a:pPr marL="342900" lvl="0" indent="-342900">
              <a:buAutoNum type="alphaLcParenBoth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AutoNum type="alphaLcParenBoth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you used the fact that the string is light in your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model?</a:t>
            </a:r>
          </a:p>
          <a:p>
            <a:pPr marL="342900" lvl="0" indent="-342900">
              <a:buAutoNum type="alphaLcParenBoth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AutoNum type="alphaLcParenBoth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you used the fact that the string is inextensible in your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model?</a:t>
            </a:r>
          </a:p>
          <a:p>
            <a:pPr marL="342900" lvl="0" indent="-342900">
              <a:buAutoNum type="alphaLcParenBoth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AutoNum type="alphaLcParenBoth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you used the fact that the pulley is smooth in your model?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8286798" y="1455886"/>
            <a:ext cx="639009" cy="521347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87053" t="44016" r="9433" b="21735"/>
          <a:stretch/>
        </p:blipFill>
        <p:spPr>
          <a:xfrm>
            <a:off x="8377702" y="2810085"/>
            <a:ext cx="4572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tencil" panose="040409050D0802020404" pitchFamily="82" charset="0"/>
              </a:rPr>
              <a:t>BHASVIC M</a:t>
            </a:r>
            <a:r>
              <a:rPr lang="el-GR" sz="2400" dirty="0" smtClean="0"/>
              <a:t>α</a:t>
            </a:r>
            <a:r>
              <a:rPr lang="en-GB" sz="2400" dirty="0" smtClean="0">
                <a:latin typeface="Stencil" panose="040409050D0802020404" pitchFamily="82" charset="0"/>
              </a:rPr>
              <a:t>THS</a:t>
            </a:r>
          </a:p>
          <a:p>
            <a:pPr algn="ctr"/>
            <a:r>
              <a:rPr lang="en-GB" sz="2000" dirty="0" smtClean="0">
                <a:latin typeface="Reprise Stamp Std" pitchFamily="50" charset="0"/>
              </a:rPr>
              <a:t>A1 DOUBLES ASSIGNMENT 3B</a:t>
            </a:r>
          </a:p>
          <a:p>
            <a:pPr algn="r"/>
            <a:r>
              <a:rPr lang="en-GB" sz="1600" i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  <a:endParaRPr lang="en-GB" sz="1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192" y="1455886"/>
            <a:ext cx="8707616" cy="52134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402723" y="994221"/>
            <a:ext cx="338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83284" y="1628800"/>
                <a:ext cx="7645099" cy="3137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particle P is projected from a point O on level ground with speed 50 ms</a:t>
                </a:r>
                <a:r>
                  <a:rPr lang="en-GB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−1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an 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angle ϴ where </a:t>
                </a: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sinϴ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25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above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horizontal.  Find:</a:t>
                </a:r>
              </a:p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the height of P at the point where its horizontal displacement from 0 is 120 m,</a:t>
                </a:r>
              </a:p>
              <a:p>
                <a:endPara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the speed of P two seconds after projection,</a:t>
                </a:r>
              </a:p>
              <a:p>
                <a:endPara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the times after projection at which P is moving at an angle of tan</a:t>
                </a:r>
                <a:r>
                  <a:rPr lang="en-GB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−1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the 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ground</a:t>
                </a: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84" y="1628800"/>
                <a:ext cx="7645099" cy="3137397"/>
              </a:xfrm>
              <a:prstGeom prst="rect">
                <a:avLst/>
              </a:prstGeom>
              <a:blipFill rotWithShape="1">
                <a:blip r:embed="rId3"/>
                <a:stretch>
                  <a:fillRect l="-718" t="-971" r="-558" b="-2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8286798" y="1455886"/>
            <a:ext cx="639009" cy="521347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87053" t="44016" r="9433" b="21735"/>
          <a:stretch/>
        </p:blipFill>
        <p:spPr>
          <a:xfrm>
            <a:off x="8377702" y="2810085"/>
            <a:ext cx="4572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7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tencil" panose="040409050D0802020404" pitchFamily="82" charset="0"/>
              </a:rPr>
              <a:t>BHASVIC M</a:t>
            </a:r>
            <a:r>
              <a:rPr lang="el-GR" sz="2400" dirty="0" smtClean="0"/>
              <a:t>α</a:t>
            </a:r>
            <a:r>
              <a:rPr lang="en-GB" sz="2400" dirty="0" smtClean="0">
                <a:latin typeface="Stencil" panose="040409050D0802020404" pitchFamily="82" charset="0"/>
              </a:rPr>
              <a:t>THS</a:t>
            </a:r>
          </a:p>
          <a:p>
            <a:pPr algn="ctr"/>
            <a:r>
              <a:rPr lang="en-GB" sz="2000" dirty="0" smtClean="0">
                <a:latin typeface="Reprise Stamp Std" pitchFamily="50" charset="0"/>
              </a:rPr>
              <a:t>A1 DOUBLES ASSIGNMENT 3B</a:t>
            </a:r>
          </a:p>
          <a:p>
            <a:pPr algn="r"/>
            <a:r>
              <a:rPr lang="en-GB" sz="1600" i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  <a:endParaRPr lang="en-GB" sz="1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192" y="1455886"/>
            <a:ext cx="8707616" cy="52134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325778" y="994221"/>
            <a:ext cx="492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3284" y="1628800"/>
                <a:ext cx="7645099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Prove, from first principles, that the derivative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10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20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84" y="1628800"/>
                <a:ext cx="7645099" cy="375552"/>
              </a:xfrm>
              <a:prstGeom prst="rect">
                <a:avLst/>
              </a:prstGeom>
              <a:blipFill rotWithShape="1">
                <a:blip r:embed="rId3"/>
                <a:stretch>
                  <a:fillRect l="-718" t="-6452" b="-24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8286798" y="1455886"/>
            <a:ext cx="639009" cy="521347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87053" t="44016" r="9433" b="21735"/>
          <a:stretch/>
        </p:blipFill>
        <p:spPr>
          <a:xfrm>
            <a:off x="8377702" y="2810085"/>
            <a:ext cx="4572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3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tencil" panose="040409050D0802020404" pitchFamily="82" charset="0"/>
              </a:rPr>
              <a:t>BHASVIC M</a:t>
            </a:r>
            <a:r>
              <a:rPr lang="el-GR" sz="2400" dirty="0" smtClean="0"/>
              <a:t>α</a:t>
            </a:r>
            <a:r>
              <a:rPr lang="en-GB" sz="2400" dirty="0" smtClean="0">
                <a:latin typeface="Stencil" panose="040409050D0802020404" pitchFamily="82" charset="0"/>
              </a:rPr>
              <a:t>THS</a:t>
            </a:r>
          </a:p>
          <a:p>
            <a:pPr algn="ctr"/>
            <a:r>
              <a:rPr lang="en-GB" sz="2000" dirty="0" smtClean="0">
                <a:latin typeface="Reprise Stamp Std" pitchFamily="50" charset="0"/>
              </a:rPr>
              <a:t>A1 DOUBLES ASSIGNMENT 3B</a:t>
            </a:r>
          </a:p>
          <a:p>
            <a:pPr algn="r"/>
            <a:r>
              <a:rPr lang="en-GB" sz="1600" i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  <a:endParaRPr lang="en-GB" sz="1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192" y="1455886"/>
            <a:ext cx="8707616" cy="52134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331485" y="994221"/>
            <a:ext cx="481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3284" y="1628800"/>
                <a:ext cx="7645099" cy="3908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Reprise Stamp Std" pitchFamily="50" charset="0"/>
                  </a:rPr>
                  <a:t>NEW </a:t>
                </a:r>
                <a:r>
                  <a:rPr lang="en-GB" sz="1400" dirty="0" smtClean="0">
                    <a:latin typeface="Reprise Stamp Std" pitchFamily="50" charset="0"/>
                  </a:rPr>
                  <a:t>TECHNIQUES!</a:t>
                </a:r>
                <a:endParaRPr lang="en-GB" sz="1400" dirty="0">
                  <a:latin typeface="Reprise Stamp Std" pitchFamily="50" charset="0"/>
                </a:endParaRPr>
              </a:p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Determining the nature of a stationary point </a:t>
                </a:r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(which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GB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GB" b="1" i="1">
                        <a:latin typeface="Cambria Math"/>
                      </a:rPr>
                      <m:t>=</m:t>
                    </m:r>
                    <m:r>
                      <a:rPr lang="en-GB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 derivative test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&gt;0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 it’s a local </a:t>
                </a:r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minimum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&lt;0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 it’s a local </a:t>
                </a:r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maximum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=0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 more investigation is required (you will see this in class).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−5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−3</m:t>
                      </m:r>
                      <m:r>
                        <a:rPr lang="en-GB" i="1">
                          <a:latin typeface="Cambria Math"/>
                        </a:rPr>
                        <m:t>𝑥</m:t>
                      </m:r>
                      <m:r>
                        <a:rPr lang="en-GB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1" indent="-342900">
                  <a:buAutoNum type="alphaLcParenBoth"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coordinates of the stationary points of 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determine the nature of 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each.</a:t>
                </a:r>
              </a:p>
              <a:p>
                <a:pPr marL="342900" lvl="1" indent="-342900">
                  <a:buAutoNum type="alphaLcParenBoth"/>
                </a:pP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1" indent="-342900">
                  <a:buAutoNum type="alphaLcParenBoth"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Sketch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𝑦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𝑓</m:t>
                    </m:r>
                    <m:r>
                      <a:rPr lang="en-GB" i="1">
                        <a:latin typeface="Cambria Math"/>
                      </a:rPr>
                      <m:t>(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  <m:r>
                      <a:rPr lang="en-GB" i="1">
                        <a:latin typeface="Cambria Math"/>
                      </a:rPr>
                      <m:t>)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84" y="1628800"/>
                <a:ext cx="7645099" cy="3908762"/>
              </a:xfrm>
              <a:prstGeom prst="rect">
                <a:avLst/>
              </a:prstGeom>
              <a:blipFill>
                <a:blip r:embed="rId3"/>
                <a:stretch>
                  <a:fillRect l="-718" t="-312" r="-239" b="-15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8286798" y="1455886"/>
            <a:ext cx="639009" cy="521347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87053" t="44016" r="9433" b="21735"/>
          <a:stretch/>
        </p:blipFill>
        <p:spPr>
          <a:xfrm>
            <a:off x="8377702" y="2810085"/>
            <a:ext cx="4572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tencil" panose="040409050D0802020404" pitchFamily="82" charset="0"/>
              </a:rPr>
              <a:t>BHASVIC M</a:t>
            </a:r>
            <a:r>
              <a:rPr lang="el-GR" sz="2400" dirty="0" smtClean="0"/>
              <a:t>α</a:t>
            </a:r>
            <a:r>
              <a:rPr lang="en-GB" sz="2400" dirty="0" smtClean="0">
                <a:latin typeface="Stencil" panose="040409050D0802020404" pitchFamily="82" charset="0"/>
              </a:rPr>
              <a:t>THS</a:t>
            </a:r>
          </a:p>
          <a:p>
            <a:pPr algn="ctr"/>
            <a:r>
              <a:rPr lang="en-GB" sz="2000" dirty="0" smtClean="0">
                <a:latin typeface="Reprise Stamp Std" pitchFamily="50" charset="0"/>
              </a:rPr>
              <a:t>A1 DOUBLES ASSIGNMENT 3B</a:t>
            </a:r>
          </a:p>
          <a:p>
            <a:pPr algn="r"/>
            <a:r>
              <a:rPr lang="en-GB" sz="1600" i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  <a:endParaRPr lang="en-GB" sz="1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192" y="1455886"/>
            <a:ext cx="8707616" cy="52134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325778" y="994221"/>
            <a:ext cx="492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3284" y="1628800"/>
                <a:ext cx="7645099" cy="1760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GB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normals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the curve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2</m:t>
                    </m:r>
                    <m:r>
                      <a:rPr lang="en-GB" i="1">
                        <a:latin typeface="Cambria Math"/>
                      </a:rPr>
                      <m:t>𝑦</m:t>
                    </m:r>
                    <m:r>
                      <a:rPr lang="en-GB" i="1"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−7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+4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at the points 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(0,0) and 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(1,0), meet at the point 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endPara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coordinates of </a:t>
                </a:r>
                <a:r>
                  <a:rPr lang="en-GB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AutoNum type="alphaLcParenBoth"/>
                </a:pP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area of triangle 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OAN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84" y="1628800"/>
                <a:ext cx="7645099" cy="1760547"/>
              </a:xfrm>
              <a:prstGeom prst="rect">
                <a:avLst/>
              </a:prstGeom>
              <a:blipFill>
                <a:blip r:embed="rId3"/>
                <a:stretch>
                  <a:fillRect l="-718" t="-1730" r="-718" b="-4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8286798" y="1455886"/>
            <a:ext cx="639009" cy="521347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87053" t="44016" r="9433" b="21735"/>
          <a:stretch/>
        </p:blipFill>
        <p:spPr>
          <a:xfrm>
            <a:off x="8377702" y="2810085"/>
            <a:ext cx="4572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tencil" panose="040409050D0802020404" pitchFamily="82" charset="0"/>
              </a:rPr>
              <a:t>BHASVIC M</a:t>
            </a:r>
            <a:r>
              <a:rPr lang="el-GR" sz="2400" dirty="0" smtClean="0"/>
              <a:t>α</a:t>
            </a:r>
            <a:r>
              <a:rPr lang="en-GB" sz="2400" dirty="0" smtClean="0">
                <a:latin typeface="Stencil" panose="040409050D0802020404" pitchFamily="82" charset="0"/>
              </a:rPr>
              <a:t>THS</a:t>
            </a:r>
          </a:p>
          <a:p>
            <a:pPr algn="ctr"/>
            <a:r>
              <a:rPr lang="en-GB" sz="2000" dirty="0" smtClean="0">
                <a:latin typeface="Reprise Stamp Std" pitchFamily="50" charset="0"/>
              </a:rPr>
              <a:t>A1 DOUBLES ASSIGNMENT 3B</a:t>
            </a:r>
          </a:p>
          <a:p>
            <a:pPr algn="r"/>
            <a:r>
              <a:rPr lang="en-GB" sz="1600" i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  <a:endParaRPr lang="en-GB" sz="1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192" y="1455886"/>
            <a:ext cx="8707616" cy="52134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743568" y="994221"/>
            <a:ext cx="1656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Answers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83284" y="1628800"/>
                <a:ext cx="764509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0≤</m:t>
                    </m:r>
                    <m:r>
                      <a:rPr lang="en-GB" i="1" smtClean="0">
                        <a:latin typeface="Cambria Math"/>
                      </a:rPr>
                      <m:t>𝑘</m:t>
                    </m:r>
                    <m:r>
                      <a:rPr lang="en-GB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 smtClean="0"/>
                  <a:t> </a:t>
                </a:r>
                <a:endParaRPr lang="en-GB" dirty="0"/>
              </a:p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84" y="1628800"/>
                <a:ext cx="7645099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8286798" y="1455886"/>
            <a:ext cx="639009" cy="521347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87493" t="46490" r="9725" b="24470"/>
          <a:stretch/>
        </p:blipFill>
        <p:spPr>
          <a:xfrm>
            <a:off x="8419395" y="3042095"/>
            <a:ext cx="373813" cy="204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tencil" panose="040409050D0802020404" pitchFamily="82" charset="0"/>
              </a:rPr>
              <a:t>BHASVIC M</a:t>
            </a:r>
            <a:r>
              <a:rPr lang="el-GR" sz="2400" dirty="0" smtClean="0"/>
              <a:t>α</a:t>
            </a:r>
            <a:r>
              <a:rPr lang="en-GB" sz="2400" dirty="0" smtClean="0">
                <a:latin typeface="Stencil" panose="040409050D0802020404" pitchFamily="82" charset="0"/>
              </a:rPr>
              <a:t>THS</a:t>
            </a:r>
          </a:p>
          <a:p>
            <a:pPr algn="ctr"/>
            <a:r>
              <a:rPr lang="en-GB" sz="2000" dirty="0" smtClean="0">
                <a:latin typeface="Reprise Stamp Std" pitchFamily="50" charset="0"/>
              </a:rPr>
              <a:t>A1 DOUBLES ASSIGNMENT 3B</a:t>
            </a:r>
          </a:p>
          <a:p>
            <a:pPr algn="r"/>
            <a:r>
              <a:rPr lang="en-GB" sz="1600" i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  <a:endParaRPr lang="en-GB" sz="1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192" y="1455886"/>
            <a:ext cx="8707616" cy="52134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743568" y="994221"/>
            <a:ext cx="1656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3284" y="1628800"/>
                <a:ext cx="7645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𝑎</m:t>
                    </m:r>
                    <m:r>
                      <a:rPr lang="en-GB" i="1">
                        <a:latin typeface="Cambria Math"/>
                      </a:rPr>
                      <m:t>=3, </m:t>
                    </m:r>
                    <m:r>
                      <a:rPr lang="en-GB" i="1">
                        <a:latin typeface="Cambria Math"/>
                      </a:rPr>
                      <m:t>𝑏</m:t>
                    </m:r>
                    <m:r>
                      <a:rPr lang="en-GB" i="1">
                        <a:latin typeface="Cambria Math"/>
                      </a:rPr>
                      <m:t>=−24, </m:t>
                    </m:r>
                    <m:r>
                      <a:rPr lang="en-GB" i="1">
                        <a:latin typeface="Cambria Math"/>
                      </a:rPr>
                      <m:t>𝑐</m:t>
                    </m:r>
                    <m:r>
                      <a:rPr lang="en-GB" i="1">
                        <a:latin typeface="Cambria Math"/>
                      </a:rPr>
                      <m:t>=45</m:t>
                    </m:r>
                  </m:oMath>
                </a14:m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84" y="1628800"/>
                <a:ext cx="764509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8286798" y="1455886"/>
            <a:ext cx="639009" cy="521347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87493" t="46490" r="9725" b="24470"/>
          <a:stretch/>
        </p:blipFill>
        <p:spPr>
          <a:xfrm>
            <a:off x="8419395" y="3042095"/>
            <a:ext cx="373813" cy="204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tencil" panose="040409050D0802020404" pitchFamily="82" charset="0"/>
              </a:rPr>
              <a:t>BHASVIC M</a:t>
            </a:r>
            <a:r>
              <a:rPr lang="el-GR" sz="2400" dirty="0" smtClean="0"/>
              <a:t>α</a:t>
            </a:r>
            <a:r>
              <a:rPr lang="en-GB" sz="2400" dirty="0" smtClean="0">
                <a:latin typeface="Stencil" panose="040409050D0802020404" pitchFamily="82" charset="0"/>
              </a:rPr>
              <a:t>THS</a:t>
            </a:r>
          </a:p>
          <a:p>
            <a:pPr algn="ctr"/>
            <a:r>
              <a:rPr lang="en-GB" sz="2000" dirty="0" smtClean="0">
                <a:latin typeface="Reprise Stamp Std" pitchFamily="50" charset="0"/>
              </a:rPr>
              <a:t>A1 DOUBLES ASSIGNMENT 3B</a:t>
            </a:r>
          </a:p>
          <a:p>
            <a:pPr algn="r"/>
            <a:r>
              <a:rPr lang="en-GB" sz="1600" i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  <a:endParaRPr lang="en-GB" sz="1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192" y="1455886"/>
            <a:ext cx="8707616" cy="52134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743568" y="994221"/>
            <a:ext cx="1656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3284" y="1628800"/>
                <a:ext cx="76450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AutoNum type="alphaLcParenBoth"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Check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</a:t>
                </a:r>
                <a:r>
                  <a:rPr lang="en-GB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desmos</a:t>
                </a: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buAutoNum type="alphaLcParenBoth"/>
                </a:pPr>
                <a:endPara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buAutoNum type="alphaLcParenBoth"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-4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-7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 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84" y="1628800"/>
                <a:ext cx="7645099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558" t="-2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8286798" y="1455886"/>
            <a:ext cx="639009" cy="521347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87493" t="46490" r="9725" b="24470"/>
          <a:stretch/>
        </p:blipFill>
        <p:spPr>
          <a:xfrm>
            <a:off x="8419395" y="3042095"/>
            <a:ext cx="373813" cy="204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8192" y="1455886"/>
            <a:ext cx="8707616" cy="52134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3284" y="1628800"/>
                <a:ext cx="7645099" cy="3646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Sketch the following, stating the 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intercepts and the equations of any asymptotes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b="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d>
                  </m:oMath>
                </a14:m>
                <a:endParaRPr lang="en-GB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−2)</m:t>
                    </m:r>
                  </m:oMath>
                </a14:m>
                <a:endPara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endPara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=64</m:t>
                    </m:r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−9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b="0" dirty="0" smtClean="0"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GB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en-GB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84" y="1628800"/>
                <a:ext cx="7645099" cy="3646191"/>
              </a:xfrm>
              <a:prstGeom prst="rect">
                <a:avLst/>
              </a:prstGeom>
              <a:blipFill rotWithShape="1">
                <a:blip r:embed="rId3"/>
                <a:stretch>
                  <a:fillRect l="-718" t="-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8286798" y="1455886"/>
            <a:ext cx="639009" cy="521347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87053" t="44016" r="9433" b="21735"/>
          <a:stretch/>
        </p:blipFill>
        <p:spPr>
          <a:xfrm>
            <a:off x="8377702" y="2810085"/>
            <a:ext cx="457200" cy="25050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44718" y="1015663"/>
            <a:ext cx="1116011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Skills 2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>
                <a:latin typeface="Stencil" panose="040409050D0802020404" pitchFamily="82" charset="0"/>
              </a:rPr>
              <a:t>BHASVIC M</a:t>
            </a:r>
            <a:r>
              <a:rPr lang="el-GR" sz="2400" dirty="0" smtClean="0"/>
              <a:t>α</a:t>
            </a:r>
            <a:r>
              <a:rPr lang="en-GB" sz="2400" dirty="0" smtClean="0">
                <a:latin typeface="Stencil" panose="040409050D0802020404" pitchFamily="82" charset="0"/>
              </a:rPr>
              <a:t>THS</a:t>
            </a:r>
          </a:p>
          <a:p>
            <a:pPr algn="ctr"/>
            <a:r>
              <a:rPr lang="en-GB" sz="2000" dirty="0" smtClean="0">
                <a:latin typeface="Reprise Stamp Std" pitchFamily="50" charset="0"/>
              </a:rPr>
              <a:t>A1 DOUBLES </a:t>
            </a:r>
            <a:r>
              <a:rPr lang="en-GB" sz="2000" dirty="0" err="1" smtClean="0">
                <a:latin typeface="Reprise Stamp Std" pitchFamily="50" charset="0"/>
              </a:rPr>
              <a:t>AssIGNMENT</a:t>
            </a:r>
            <a:r>
              <a:rPr lang="en-GB" sz="2000" dirty="0" smtClean="0">
                <a:latin typeface="Reprise Stamp Std" pitchFamily="50" charset="0"/>
              </a:rPr>
              <a:t> 3B</a:t>
            </a:r>
          </a:p>
          <a:p>
            <a:pPr algn="r"/>
            <a:r>
              <a:rPr lang="en-GB" sz="1600" i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  <a:endParaRPr lang="en-GB" sz="1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5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tencil" panose="040409050D0802020404" pitchFamily="82" charset="0"/>
              </a:rPr>
              <a:t>BHASVIC M</a:t>
            </a:r>
            <a:r>
              <a:rPr lang="el-GR" sz="2400" dirty="0" smtClean="0"/>
              <a:t>α</a:t>
            </a:r>
            <a:r>
              <a:rPr lang="en-GB" sz="2400" dirty="0" smtClean="0">
                <a:latin typeface="Stencil" panose="040409050D0802020404" pitchFamily="82" charset="0"/>
              </a:rPr>
              <a:t>THS</a:t>
            </a:r>
          </a:p>
          <a:p>
            <a:pPr algn="ctr"/>
            <a:r>
              <a:rPr lang="en-GB" sz="2000" dirty="0" smtClean="0">
                <a:latin typeface="Reprise Stamp Std" pitchFamily="50" charset="0"/>
              </a:rPr>
              <a:t>A1 DOUBLES ASSIGNMENT 3B</a:t>
            </a:r>
          </a:p>
          <a:p>
            <a:pPr algn="r"/>
            <a:r>
              <a:rPr lang="en-GB" sz="1600" i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  <a:endParaRPr lang="en-GB" sz="1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192" y="1455886"/>
            <a:ext cx="8707616" cy="52134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743568" y="994221"/>
            <a:ext cx="1656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Answers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3284" y="1628800"/>
            <a:ext cx="7645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2,          	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2,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7	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8286798" y="1455886"/>
            <a:ext cx="639009" cy="521347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87493" t="46490" r="9725" b="24470"/>
          <a:stretch/>
        </p:blipFill>
        <p:spPr>
          <a:xfrm>
            <a:off x="8419395" y="3042095"/>
            <a:ext cx="373813" cy="204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5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tencil" panose="040409050D0802020404" pitchFamily="82" charset="0"/>
              </a:rPr>
              <a:t>BHASVIC M</a:t>
            </a:r>
            <a:r>
              <a:rPr lang="el-GR" sz="2400" dirty="0" smtClean="0"/>
              <a:t>α</a:t>
            </a:r>
            <a:r>
              <a:rPr lang="en-GB" sz="2400" dirty="0" smtClean="0">
                <a:latin typeface="Stencil" panose="040409050D0802020404" pitchFamily="82" charset="0"/>
              </a:rPr>
              <a:t>THS</a:t>
            </a:r>
          </a:p>
          <a:p>
            <a:pPr algn="ctr"/>
            <a:r>
              <a:rPr lang="en-GB" sz="2000" dirty="0" smtClean="0">
                <a:latin typeface="Reprise Stamp Std" pitchFamily="50" charset="0"/>
              </a:rPr>
              <a:t>A1 DOUBLES ASSIGNMENT 3B</a:t>
            </a:r>
          </a:p>
          <a:p>
            <a:pPr algn="r"/>
            <a:r>
              <a:rPr lang="en-GB" sz="1600" i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  <a:endParaRPr lang="en-GB" sz="1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192" y="1455886"/>
            <a:ext cx="8707616" cy="52134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743568" y="994221"/>
            <a:ext cx="1656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3284" y="1628800"/>
                <a:ext cx="7645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−8</m:t>
                    </m:r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−51=0</m:t>
                    </m:r>
                  </m:oMath>
                </a14:m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84" y="1628800"/>
                <a:ext cx="7645099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8286798" y="1455886"/>
            <a:ext cx="639009" cy="521347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87493" t="46490" r="9725" b="24470"/>
          <a:stretch/>
        </p:blipFill>
        <p:spPr>
          <a:xfrm>
            <a:off x="8419395" y="3042095"/>
            <a:ext cx="373813" cy="204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4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tencil" panose="040409050D0802020404" pitchFamily="82" charset="0"/>
              </a:rPr>
              <a:t>BHASVIC M</a:t>
            </a:r>
            <a:r>
              <a:rPr lang="el-GR" sz="2400" dirty="0" smtClean="0"/>
              <a:t>α</a:t>
            </a:r>
            <a:r>
              <a:rPr lang="en-GB" sz="2400" dirty="0" smtClean="0">
                <a:latin typeface="Stencil" panose="040409050D0802020404" pitchFamily="82" charset="0"/>
              </a:rPr>
              <a:t>THS</a:t>
            </a:r>
          </a:p>
          <a:p>
            <a:pPr algn="ctr"/>
            <a:r>
              <a:rPr lang="en-GB" sz="2000" dirty="0" smtClean="0">
                <a:latin typeface="Reprise Stamp Std" pitchFamily="50" charset="0"/>
              </a:rPr>
              <a:t>A1 DOUBLES ASSIGNMENT 3B</a:t>
            </a:r>
          </a:p>
          <a:p>
            <a:pPr algn="r"/>
            <a:r>
              <a:rPr lang="en-GB" sz="1600" i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  <a:endParaRPr lang="en-GB" sz="1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192" y="1455886"/>
            <a:ext cx="8707616" cy="52134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743568" y="994221"/>
            <a:ext cx="1656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Answers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3284" y="1628800"/>
            <a:ext cx="7645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Checked by your teacher.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8286798" y="1455886"/>
            <a:ext cx="639009" cy="521347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87493" t="46490" r="9725" b="24470"/>
          <a:stretch/>
        </p:blipFill>
        <p:spPr>
          <a:xfrm>
            <a:off x="8419395" y="3042095"/>
            <a:ext cx="373813" cy="204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tencil" panose="040409050D0802020404" pitchFamily="82" charset="0"/>
              </a:rPr>
              <a:t>BHASVIC M</a:t>
            </a:r>
            <a:r>
              <a:rPr lang="el-GR" sz="2400" dirty="0" smtClean="0"/>
              <a:t>α</a:t>
            </a:r>
            <a:r>
              <a:rPr lang="en-GB" sz="2400" dirty="0" smtClean="0">
                <a:latin typeface="Stencil" panose="040409050D0802020404" pitchFamily="82" charset="0"/>
              </a:rPr>
              <a:t>THS</a:t>
            </a:r>
          </a:p>
          <a:p>
            <a:pPr algn="ctr"/>
            <a:r>
              <a:rPr lang="en-GB" sz="2000" dirty="0" smtClean="0">
                <a:latin typeface="Reprise Stamp Std" pitchFamily="50" charset="0"/>
              </a:rPr>
              <a:t>A1 DOUBLES ASSIGNMENT 3B</a:t>
            </a:r>
          </a:p>
          <a:p>
            <a:pPr algn="r"/>
            <a:r>
              <a:rPr lang="en-GB" sz="1600" i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  <a:endParaRPr lang="en-GB" sz="1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192" y="1455886"/>
            <a:ext cx="8707616" cy="52134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743568" y="994221"/>
            <a:ext cx="1656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Answers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3284" y="1628800"/>
            <a:ext cx="764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5g N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8286798" y="1455886"/>
            <a:ext cx="639009" cy="521347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87493" t="46490" r="9725" b="24470"/>
          <a:stretch/>
        </p:blipFill>
        <p:spPr>
          <a:xfrm>
            <a:off x="8419395" y="3042095"/>
            <a:ext cx="373813" cy="204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0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tencil" panose="040409050D0802020404" pitchFamily="82" charset="0"/>
              </a:rPr>
              <a:t>BHASVIC M</a:t>
            </a:r>
            <a:r>
              <a:rPr lang="el-GR" sz="2400" dirty="0" smtClean="0"/>
              <a:t>α</a:t>
            </a:r>
            <a:r>
              <a:rPr lang="en-GB" sz="2400" dirty="0" smtClean="0">
                <a:latin typeface="Stencil" panose="040409050D0802020404" pitchFamily="82" charset="0"/>
              </a:rPr>
              <a:t>THS</a:t>
            </a:r>
          </a:p>
          <a:p>
            <a:pPr algn="ctr"/>
            <a:r>
              <a:rPr lang="en-GB" sz="2000" dirty="0" smtClean="0">
                <a:latin typeface="Reprise Stamp Std" pitchFamily="50" charset="0"/>
              </a:rPr>
              <a:t>A1 DOUBLES ASSIGNMENT 3B</a:t>
            </a:r>
          </a:p>
          <a:p>
            <a:pPr algn="r"/>
            <a:r>
              <a:rPr lang="en-GB" sz="1600" i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  <a:endParaRPr lang="en-GB" sz="1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192" y="1455886"/>
            <a:ext cx="8707616" cy="52134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743568" y="994221"/>
            <a:ext cx="1656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Answers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3284" y="1628800"/>
            <a:ext cx="764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8286798" y="1455886"/>
            <a:ext cx="639009" cy="521347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87493" t="46490" r="9725" b="24470"/>
          <a:stretch/>
        </p:blipFill>
        <p:spPr>
          <a:xfrm>
            <a:off x="8419395" y="3042095"/>
            <a:ext cx="373813" cy="20410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3284" y="1628800"/>
            <a:ext cx="76450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Diagram checked by your teacher.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20g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“tension at A is the same magnitude as tension at B”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(d)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“acceleration of A is same magnitude as acceleration of B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(in this case there’s no acceleration as it’s in equilibrium)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(e)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“tensions in two parts of the string are the same” (if there was friction in the pulley it makes sense that this would NOT be true, right?)</a:t>
            </a:r>
          </a:p>
        </p:txBody>
      </p:sp>
    </p:spTree>
    <p:extLst>
      <p:ext uri="{BB962C8B-B14F-4D97-AF65-F5344CB8AC3E}">
        <p14:creationId xmlns:p14="http://schemas.microsoft.com/office/powerpoint/2010/main" val="24907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tencil" panose="040409050D0802020404" pitchFamily="82" charset="0"/>
              </a:rPr>
              <a:t>BHASVIC M</a:t>
            </a:r>
            <a:r>
              <a:rPr lang="el-GR" sz="2400" dirty="0" smtClean="0"/>
              <a:t>α</a:t>
            </a:r>
            <a:r>
              <a:rPr lang="en-GB" sz="2400" dirty="0" smtClean="0">
                <a:latin typeface="Stencil" panose="040409050D0802020404" pitchFamily="82" charset="0"/>
              </a:rPr>
              <a:t>THS</a:t>
            </a:r>
          </a:p>
          <a:p>
            <a:pPr algn="ctr"/>
            <a:r>
              <a:rPr lang="en-GB" sz="2000" dirty="0" smtClean="0">
                <a:latin typeface="Reprise Stamp Std" pitchFamily="50" charset="0"/>
              </a:rPr>
              <a:t>A1 DOUBLES ASSIGNMENT 3B</a:t>
            </a:r>
          </a:p>
          <a:p>
            <a:pPr algn="r"/>
            <a:r>
              <a:rPr lang="en-GB" sz="1600" i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  <a:endParaRPr lang="en-GB" sz="1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192" y="1455886"/>
            <a:ext cx="8707616" cy="52134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743569" y="994221"/>
            <a:ext cx="1656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Answers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3284" y="1628800"/>
            <a:ext cx="76450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4.4m    </a:t>
            </a:r>
          </a:p>
          <a:p>
            <a:pPr marL="342900" indent="-342900">
              <a:buAutoNum type="alphaLcParenBoth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Both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Both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Both"/>
            </a:pPr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0.61s  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9.2</a:t>
            </a:r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8286798" y="1455886"/>
            <a:ext cx="639009" cy="521347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87493" t="46490" r="9725" b="24470"/>
          <a:stretch/>
        </p:blipFill>
        <p:spPr>
          <a:xfrm>
            <a:off x="8419395" y="3042095"/>
            <a:ext cx="373813" cy="204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5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tencil" panose="040409050D0802020404" pitchFamily="82" charset="0"/>
              </a:rPr>
              <a:t>BHASVIC M</a:t>
            </a:r>
            <a:r>
              <a:rPr lang="el-GR" sz="2400" dirty="0" smtClean="0"/>
              <a:t>α</a:t>
            </a:r>
            <a:r>
              <a:rPr lang="en-GB" sz="2400" dirty="0" smtClean="0">
                <a:latin typeface="Stencil" panose="040409050D0802020404" pitchFamily="82" charset="0"/>
              </a:rPr>
              <a:t>THS</a:t>
            </a:r>
          </a:p>
          <a:p>
            <a:pPr algn="ctr"/>
            <a:r>
              <a:rPr lang="en-GB" sz="2000" dirty="0" smtClean="0">
                <a:latin typeface="Reprise Stamp Std" pitchFamily="50" charset="0"/>
              </a:rPr>
              <a:t>A1 DOUBLES ASSIGNMENT 3B</a:t>
            </a:r>
          </a:p>
          <a:p>
            <a:pPr algn="r"/>
            <a:r>
              <a:rPr lang="en-GB" sz="1600" i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  <a:endParaRPr lang="en-GB" sz="1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192" y="1455886"/>
            <a:ext cx="8707616" cy="52134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666624" y="994221"/>
            <a:ext cx="1810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3284" y="1628800"/>
                <a:ext cx="7645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roof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 </m:t>
                    </m:r>
                  </m:oMath>
                </a14:m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84" y="1628800"/>
                <a:ext cx="7645099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718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8286798" y="1455886"/>
            <a:ext cx="639009" cy="521347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87493" t="46490" r="9725" b="24470"/>
          <a:stretch/>
        </p:blipFill>
        <p:spPr>
          <a:xfrm>
            <a:off x="8419395" y="3042095"/>
            <a:ext cx="373813" cy="204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2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tencil" panose="040409050D0802020404" pitchFamily="82" charset="0"/>
              </a:rPr>
              <a:t>BHASVIC M</a:t>
            </a:r>
            <a:r>
              <a:rPr lang="el-GR" sz="2400" dirty="0" smtClean="0"/>
              <a:t>α</a:t>
            </a:r>
            <a:r>
              <a:rPr lang="en-GB" sz="2400" dirty="0" smtClean="0">
                <a:latin typeface="Stencil" panose="040409050D0802020404" pitchFamily="82" charset="0"/>
              </a:rPr>
              <a:t>THS</a:t>
            </a:r>
          </a:p>
          <a:p>
            <a:pPr algn="ctr"/>
            <a:r>
              <a:rPr lang="en-GB" sz="2000" dirty="0" smtClean="0">
                <a:latin typeface="Reprise Stamp Std" pitchFamily="50" charset="0"/>
              </a:rPr>
              <a:t>A1 DOUBLES ASSIGNMENT 3B</a:t>
            </a:r>
          </a:p>
          <a:p>
            <a:pPr algn="r"/>
            <a:r>
              <a:rPr lang="en-GB" sz="1600" i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  <a:endParaRPr lang="en-GB" sz="1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192" y="1455886"/>
            <a:ext cx="8707616" cy="52134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672330" y="994221"/>
            <a:ext cx="1799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3284" y="1628800"/>
                <a:ext cx="7645099" cy="1043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Both"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1,-3) local minimum; (-3,-35) local minimum;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(−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GB" i="1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357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256</m:t>
                        </m:r>
                      </m:den>
                    </m:f>
                    <m:r>
                      <a:rPr lang="en-GB" i="1">
                        <a:latin typeface="Cambria Math"/>
                      </a:rPr>
                      <m:t>)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local 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maximum</a:t>
                </a:r>
              </a:p>
              <a:p>
                <a:pPr marL="342900" indent="-342900">
                  <a:buAutoNum type="alphaLcParenBoth"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Check </a:t>
                </a:r>
                <a:r>
                  <a:rPr lang="en-GB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Desmos</a:t>
                </a: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84" y="1628800"/>
                <a:ext cx="7645099" cy="1043684"/>
              </a:xfrm>
              <a:prstGeom prst="rect">
                <a:avLst/>
              </a:prstGeom>
              <a:blipFill>
                <a:blip r:embed="rId3"/>
                <a:stretch>
                  <a:fillRect l="-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8286798" y="1455886"/>
            <a:ext cx="639009" cy="521347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87493" t="46490" r="9725" b="24470"/>
          <a:stretch/>
        </p:blipFill>
        <p:spPr>
          <a:xfrm>
            <a:off x="8419395" y="3042095"/>
            <a:ext cx="373813" cy="204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5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tencil" panose="040409050D0802020404" pitchFamily="82" charset="0"/>
              </a:rPr>
              <a:t>BHASVIC M</a:t>
            </a:r>
            <a:r>
              <a:rPr lang="el-GR" sz="2400" dirty="0" smtClean="0"/>
              <a:t>α</a:t>
            </a:r>
            <a:r>
              <a:rPr lang="en-GB" sz="2400" dirty="0" smtClean="0">
                <a:latin typeface="Stencil" panose="040409050D0802020404" pitchFamily="82" charset="0"/>
              </a:rPr>
              <a:t>THS</a:t>
            </a:r>
          </a:p>
          <a:p>
            <a:pPr algn="ctr"/>
            <a:r>
              <a:rPr lang="en-GB" sz="2000" dirty="0" smtClean="0">
                <a:latin typeface="Reprise Stamp Std" pitchFamily="50" charset="0"/>
              </a:rPr>
              <a:t>A1 DOUBLES ASSIGNMENT 3B</a:t>
            </a:r>
          </a:p>
          <a:p>
            <a:pPr algn="r"/>
            <a:r>
              <a:rPr lang="en-GB" sz="1600" i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  <a:endParaRPr lang="en-GB" sz="1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192" y="1455886"/>
            <a:ext cx="8707616" cy="52134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666625" y="994221"/>
            <a:ext cx="1810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3284" y="1628800"/>
                <a:ext cx="7645099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Both"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GB" i="1">
                        <a:latin typeface="Cambria Math"/>
                      </a:rPr>
                      <m:t>,−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GB" i="1">
                        <a:latin typeface="Cambria Math"/>
                      </a:rPr>
                      <m:t>)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Both"/>
                </a:pPr>
                <a:endPara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84" y="1628800"/>
                <a:ext cx="7645099" cy="1169551"/>
              </a:xfrm>
              <a:prstGeom prst="rect">
                <a:avLst/>
              </a:prstGeom>
              <a:blipFill>
                <a:blip r:embed="rId3"/>
                <a:stretch>
                  <a:fillRect l="-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8286798" y="1455886"/>
            <a:ext cx="639009" cy="521347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87493" t="46490" r="9725" b="24470"/>
          <a:stretch/>
        </p:blipFill>
        <p:spPr>
          <a:xfrm>
            <a:off x="8419395" y="3042095"/>
            <a:ext cx="373813" cy="204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8192" y="1455886"/>
            <a:ext cx="8707616" cy="52134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3284" y="1628800"/>
                <a:ext cx="7645099" cy="3976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</a:p>
              <a:p>
                <a:pPr marL="342900" indent="-342900">
                  <a:buAutoNum type="alphaLcParenBoth"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  </a:t>
                </a:r>
              </a:p>
              <a:p>
                <a:pPr marL="342900" indent="-342900">
                  <a:buAutoNum type="alphaLcParenBoth"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    </a:t>
                </a:r>
              </a:p>
              <a:p>
                <a:pPr marL="342900" indent="-342900">
                  <a:buAutoNum type="alphaLcParenBoth"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108   </a:t>
                </a:r>
              </a:p>
              <a:p>
                <a:pPr marL="342900" indent="-342900">
                  <a:buAutoNum type="alphaLcParenBoth"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3240</a:t>
                </a:r>
              </a:p>
              <a:p>
                <a:pPr marL="342900" indent="-342900">
                  <a:buAutoNum type="alphaLcParenBoth"/>
                </a:pP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</a:p>
              <a:p>
                <a:pPr marL="342900" indent="-342900">
                  <a:buAutoNum type="alphaLcParenBoth"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+ 4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	</a:t>
                </a:r>
                <a:endPara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5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buAutoNum type="alphaLcParenBoth"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–10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–6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+ 2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–3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</a:t>
                </a:r>
                <a:endPara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3  </a:t>
                </a:r>
                <a:endPara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84" y="1628800"/>
                <a:ext cx="7645099" cy="3976153"/>
              </a:xfrm>
              <a:prstGeom prst="rect">
                <a:avLst/>
              </a:prstGeom>
              <a:blipFill rotWithShape="1">
                <a:blip r:embed="rId3"/>
                <a:stretch>
                  <a:fillRect l="-718" t="-7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8286798" y="1455886"/>
            <a:ext cx="639009" cy="521347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87493" t="46490" r="9725" b="24470"/>
          <a:stretch/>
        </p:blipFill>
        <p:spPr>
          <a:xfrm>
            <a:off x="8419395" y="3042095"/>
            <a:ext cx="373813" cy="20410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85565" y="1015663"/>
            <a:ext cx="2434321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Skills 1 - Answers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>
                <a:latin typeface="Stencil" panose="040409050D0802020404" pitchFamily="82" charset="0"/>
              </a:rPr>
              <a:t>BHASVIC M</a:t>
            </a:r>
            <a:r>
              <a:rPr lang="el-GR" sz="2400" dirty="0" smtClean="0"/>
              <a:t>α</a:t>
            </a:r>
            <a:r>
              <a:rPr lang="en-GB" sz="2400" dirty="0" smtClean="0">
                <a:latin typeface="Stencil" panose="040409050D0802020404" pitchFamily="82" charset="0"/>
              </a:rPr>
              <a:t>THS</a:t>
            </a:r>
          </a:p>
          <a:p>
            <a:pPr algn="ctr"/>
            <a:r>
              <a:rPr lang="en-GB" sz="2000" dirty="0" smtClean="0">
                <a:latin typeface="Reprise Stamp Std" pitchFamily="50" charset="0"/>
              </a:rPr>
              <a:t>A1 DOUBLES </a:t>
            </a:r>
            <a:r>
              <a:rPr lang="en-GB" sz="2000" dirty="0" err="1" smtClean="0">
                <a:latin typeface="Reprise Stamp Std" pitchFamily="50" charset="0"/>
              </a:rPr>
              <a:t>AssIGNMENT</a:t>
            </a:r>
            <a:r>
              <a:rPr lang="en-GB" sz="2000" dirty="0" smtClean="0">
                <a:latin typeface="Reprise Stamp Std" pitchFamily="50" charset="0"/>
              </a:rPr>
              <a:t> 3B</a:t>
            </a:r>
          </a:p>
          <a:p>
            <a:pPr algn="r"/>
            <a:r>
              <a:rPr lang="en-GB" sz="1600" i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  <a:endParaRPr lang="en-GB" sz="1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1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8192" y="1455886"/>
            <a:ext cx="8707616" cy="52134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83284" y="1628800"/>
            <a:ext cx="7645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library computers you can plot the graphs on ‘autograph’.  On your phone you could use the free app ‘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desmos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’.  Or, use your graphical calculator to check. It is important you try these yourself first, don’t go straight to the answers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And </a:t>
            </a:r>
            <a:r>
              <a:rPr lang="en-GB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don’t forget to label the intercepts &amp; asymptotes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8286798" y="1455886"/>
            <a:ext cx="639009" cy="521347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87493" t="46490" r="9725" b="24470"/>
          <a:stretch/>
        </p:blipFill>
        <p:spPr>
          <a:xfrm>
            <a:off x="8419395" y="3042095"/>
            <a:ext cx="373813" cy="2041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87493" t="46490" r="9725" b="24470"/>
          <a:stretch/>
        </p:blipFill>
        <p:spPr>
          <a:xfrm>
            <a:off x="8419395" y="3042095"/>
            <a:ext cx="373813" cy="20410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85565" y="1015663"/>
            <a:ext cx="2434321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Skills 2 - Answers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>
                <a:latin typeface="Stencil" panose="040409050D0802020404" pitchFamily="82" charset="0"/>
              </a:rPr>
              <a:t>BHASVIC M</a:t>
            </a:r>
            <a:r>
              <a:rPr lang="el-GR" sz="2400" dirty="0" smtClean="0"/>
              <a:t>α</a:t>
            </a:r>
            <a:r>
              <a:rPr lang="en-GB" sz="2400" dirty="0" smtClean="0">
                <a:latin typeface="Stencil" panose="040409050D0802020404" pitchFamily="82" charset="0"/>
              </a:rPr>
              <a:t>THS</a:t>
            </a:r>
          </a:p>
          <a:p>
            <a:pPr algn="ctr"/>
            <a:r>
              <a:rPr lang="en-GB" sz="2000" dirty="0" smtClean="0">
                <a:latin typeface="Reprise Stamp Std" pitchFamily="50" charset="0"/>
              </a:rPr>
              <a:t>A1 DOUBLES </a:t>
            </a:r>
            <a:r>
              <a:rPr lang="en-GB" sz="2000" dirty="0" err="1" smtClean="0">
                <a:latin typeface="Reprise Stamp Std" pitchFamily="50" charset="0"/>
              </a:rPr>
              <a:t>AssIGNMENT</a:t>
            </a:r>
            <a:r>
              <a:rPr lang="en-GB" sz="2000" dirty="0" smtClean="0">
                <a:latin typeface="Reprise Stamp Std" pitchFamily="50" charset="0"/>
              </a:rPr>
              <a:t> 3B</a:t>
            </a:r>
          </a:p>
          <a:p>
            <a:pPr algn="r"/>
            <a:r>
              <a:rPr lang="en-GB" sz="1600" i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  <a:endParaRPr lang="en-GB" sz="1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tencil" panose="040409050D0802020404" pitchFamily="82" charset="0"/>
              </a:rPr>
              <a:t>BHASVIC M</a:t>
            </a:r>
            <a:r>
              <a:rPr lang="el-GR" sz="2400" dirty="0" smtClean="0"/>
              <a:t>α</a:t>
            </a:r>
            <a:r>
              <a:rPr lang="en-GB" sz="2400" dirty="0" smtClean="0">
                <a:latin typeface="Stencil" panose="040409050D0802020404" pitchFamily="82" charset="0"/>
              </a:rPr>
              <a:t>THS</a:t>
            </a:r>
          </a:p>
          <a:p>
            <a:pPr algn="ctr"/>
            <a:r>
              <a:rPr lang="en-GB" sz="2000" dirty="0" smtClean="0">
                <a:latin typeface="Reprise Stamp Std" pitchFamily="50" charset="0"/>
              </a:rPr>
              <a:t>A1 DOUBLES ASSIGNMENT 3B</a:t>
            </a:r>
          </a:p>
          <a:p>
            <a:pPr algn="r"/>
            <a:r>
              <a:rPr lang="en-GB" sz="1600" i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  <a:endParaRPr lang="en-GB" sz="1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192" y="1455886"/>
            <a:ext cx="8707616" cy="52134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402722" y="994221"/>
            <a:ext cx="338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3284" y="1628800"/>
                <a:ext cx="7645099" cy="9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possible values of 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quadratic equation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2</m:t>
                    </m:r>
                    <m:r>
                      <a:rPr lang="en-GB" i="1">
                        <a:latin typeface="Cambria Math"/>
                      </a:rPr>
                      <m:t>𝑘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+5</m:t>
                    </m:r>
                    <m:r>
                      <a:rPr lang="en-GB" i="1">
                        <a:latin typeface="Cambria Math"/>
                      </a:rPr>
                      <m:t>𝑘𝑥</m:t>
                    </m:r>
                    <m:r>
                      <a:rPr lang="en-GB" i="1">
                        <a:latin typeface="Cambria Math"/>
                      </a:rPr>
                      <m:t>+5</m:t>
                    </m:r>
                    <m:r>
                      <a:rPr lang="en-GB" i="1">
                        <a:latin typeface="Cambria Math"/>
                      </a:rPr>
                      <m:t>𝑘</m:t>
                    </m:r>
                    <m:r>
                      <a:rPr lang="en-GB" i="1">
                        <a:latin typeface="Cambria Math"/>
                      </a:rPr>
                      <m:t>−3=0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have real roots.</a:t>
                </a:r>
              </a:p>
              <a:p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84" y="1628800"/>
                <a:ext cx="7645099" cy="929550"/>
              </a:xfrm>
              <a:prstGeom prst="rect">
                <a:avLst/>
              </a:prstGeom>
              <a:blipFill rotWithShape="1">
                <a:blip r:embed="rId3"/>
                <a:stretch>
                  <a:fillRect l="-718" t="-2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8286798" y="1455886"/>
            <a:ext cx="639009" cy="521347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l="87053" t="44016" r="9433" b="21735"/>
          <a:stretch/>
        </p:blipFill>
        <p:spPr>
          <a:xfrm>
            <a:off x="8377702" y="2810085"/>
            <a:ext cx="4572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7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tencil" panose="040409050D0802020404" pitchFamily="82" charset="0"/>
              </a:rPr>
              <a:t>BHASVIC M</a:t>
            </a:r>
            <a:r>
              <a:rPr lang="el-GR" sz="2400" dirty="0" smtClean="0"/>
              <a:t>α</a:t>
            </a:r>
            <a:r>
              <a:rPr lang="en-GB" sz="2400" dirty="0" smtClean="0">
                <a:latin typeface="Stencil" panose="040409050D0802020404" pitchFamily="82" charset="0"/>
              </a:rPr>
              <a:t>THS</a:t>
            </a:r>
          </a:p>
          <a:p>
            <a:pPr algn="ctr"/>
            <a:r>
              <a:rPr lang="en-GB" sz="2000" dirty="0" smtClean="0">
                <a:latin typeface="Reprise Stamp Std" pitchFamily="50" charset="0"/>
              </a:rPr>
              <a:t>A1 DOUBLES ASSIGNMENT 3B</a:t>
            </a:r>
          </a:p>
          <a:p>
            <a:pPr algn="r"/>
            <a:r>
              <a:rPr lang="en-GB" sz="1600" i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  <a:endParaRPr lang="en-GB" sz="1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192" y="1455886"/>
            <a:ext cx="8707616" cy="52134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402722" y="994221"/>
            <a:ext cx="338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3284" y="1628800"/>
                <a:ext cx="7645099" cy="9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quadratic graph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𝑦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𝑏𝑥</m:t>
                    </m:r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𝑐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 minimum point 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(4,−3)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passes through the point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(5,0)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Find the values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𝑎</m:t>
                    </m:r>
                    <m:r>
                      <a:rPr lang="en-GB" i="1">
                        <a:latin typeface="Cambria Math"/>
                      </a:rPr>
                      <m:t>,</m:t>
                    </m:r>
                    <m:r>
                      <a:rPr lang="en-GB" i="1">
                        <a:latin typeface="Cambria Math"/>
                      </a:rPr>
                      <m:t>𝑏</m:t>
                    </m:r>
                    <m:r>
                      <a:rPr lang="en-GB" i="1">
                        <a:latin typeface="Cambria Math"/>
                      </a:rPr>
                      <m:t> 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𝑐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84" y="1628800"/>
                <a:ext cx="7645099" cy="929550"/>
              </a:xfrm>
              <a:prstGeom prst="rect">
                <a:avLst/>
              </a:prstGeom>
              <a:blipFill rotWithShape="1">
                <a:blip r:embed="rId3"/>
                <a:stretch>
                  <a:fillRect l="-718" t="-2614" r="-2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8286798" y="1455886"/>
            <a:ext cx="639009" cy="521347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87053" t="44016" r="9433" b="21735"/>
          <a:stretch/>
        </p:blipFill>
        <p:spPr>
          <a:xfrm>
            <a:off x="8377702" y="2810085"/>
            <a:ext cx="4572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tencil" panose="040409050D0802020404" pitchFamily="82" charset="0"/>
              </a:rPr>
              <a:t>BHASVIC M</a:t>
            </a:r>
            <a:r>
              <a:rPr lang="el-GR" sz="2400" dirty="0" smtClean="0"/>
              <a:t>α</a:t>
            </a:r>
            <a:r>
              <a:rPr lang="en-GB" sz="2400" dirty="0" smtClean="0">
                <a:latin typeface="Stencil" panose="040409050D0802020404" pitchFamily="82" charset="0"/>
              </a:rPr>
              <a:t>THS</a:t>
            </a:r>
          </a:p>
          <a:p>
            <a:pPr algn="ctr"/>
            <a:r>
              <a:rPr lang="en-GB" sz="2000" dirty="0" smtClean="0">
                <a:latin typeface="Reprise Stamp Std" pitchFamily="50" charset="0"/>
              </a:rPr>
              <a:t>A1 DOUBLES ASSIGNMENT 3B</a:t>
            </a:r>
          </a:p>
          <a:p>
            <a:pPr algn="r"/>
            <a:r>
              <a:rPr lang="en-GB" sz="1600" i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  <a:endParaRPr lang="en-GB" sz="1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192" y="1455886"/>
            <a:ext cx="8707616" cy="52134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402722" y="994221"/>
            <a:ext cx="338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3284" y="1628800"/>
                <a:ext cx="7645099" cy="2070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1" indent="-342900">
                  <a:buAutoNum type="alphaLcParenBoth"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Sketch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curve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𝑦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−6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+9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showing clearly the coordinates of any point where the curve touches or crosses the 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axes.</a:t>
                </a:r>
              </a:p>
              <a:p>
                <a:pPr marL="342900" lvl="1" indent="-342900">
                  <a:buAutoNum type="alphaLcParenBoth"/>
                </a:pP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1" indent="-342900">
                  <a:buAutoNum type="alphaLcParenBoth"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point with coordinates (-4,0) lies on the curve with equation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𝑦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(</m:t>
                        </m:r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−6(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+9(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 i="1">
                        <a:latin typeface="Cambria Math"/>
                      </a:rPr>
                      <m:t>𝑘</m:t>
                    </m:r>
                    <m:r>
                      <a:rPr lang="en-GB" i="1">
                        <a:latin typeface="Cambria Math"/>
                      </a:rPr>
                      <m:t>)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where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constant. Find the two possible values of 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84" y="1628800"/>
                <a:ext cx="7645099" cy="2070247"/>
              </a:xfrm>
              <a:prstGeom prst="rect">
                <a:avLst/>
              </a:prstGeom>
              <a:blipFill rotWithShape="1">
                <a:blip r:embed="rId3"/>
                <a:stretch>
                  <a:fillRect l="-558" t="-1176" r="-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8286798" y="1455886"/>
            <a:ext cx="639009" cy="521347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87053" t="44016" r="9433" b="21735"/>
          <a:stretch/>
        </p:blipFill>
        <p:spPr>
          <a:xfrm>
            <a:off x="8377702" y="2810085"/>
            <a:ext cx="4572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9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tencil" panose="040409050D0802020404" pitchFamily="82" charset="0"/>
              </a:rPr>
              <a:t>BHASVIC M</a:t>
            </a:r>
            <a:r>
              <a:rPr lang="el-GR" sz="2400" dirty="0" smtClean="0"/>
              <a:t>α</a:t>
            </a:r>
            <a:r>
              <a:rPr lang="en-GB" sz="2400" dirty="0" smtClean="0">
                <a:latin typeface="Stencil" panose="040409050D0802020404" pitchFamily="82" charset="0"/>
              </a:rPr>
              <a:t>THS</a:t>
            </a:r>
          </a:p>
          <a:p>
            <a:pPr algn="ctr"/>
            <a:r>
              <a:rPr lang="en-GB" sz="2000" dirty="0" smtClean="0">
                <a:latin typeface="Reprise Stamp Std" pitchFamily="50" charset="0"/>
              </a:rPr>
              <a:t>A1 DOUBLES ASSIGNMENT 3B</a:t>
            </a:r>
          </a:p>
          <a:p>
            <a:pPr algn="r"/>
            <a:r>
              <a:rPr lang="en-GB" sz="1600" i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  <a:endParaRPr lang="en-GB" sz="1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192" y="1455886"/>
            <a:ext cx="8707616" cy="52134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402722" y="994221"/>
            <a:ext cx="338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3284" y="1628800"/>
            <a:ext cx="7645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lphaLcParenBoth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passes through  points 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3), 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+ 2, 5) and (1, 2) where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0. 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Find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of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AutoNum type="alphaLcParenBoth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AutoNum type="alphaLcParenBoth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midpoint of (5,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10) is (6, 6).  Find the value of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8286798" y="1455886"/>
            <a:ext cx="639009" cy="521347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87053" t="44016" r="9433" b="21735"/>
          <a:stretch/>
        </p:blipFill>
        <p:spPr>
          <a:xfrm>
            <a:off x="8377702" y="2810085"/>
            <a:ext cx="4572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tencil" panose="040409050D0802020404" pitchFamily="82" charset="0"/>
              </a:rPr>
              <a:t>BHASVIC M</a:t>
            </a:r>
            <a:r>
              <a:rPr lang="el-GR" sz="2400" dirty="0" smtClean="0"/>
              <a:t>α</a:t>
            </a:r>
            <a:r>
              <a:rPr lang="en-GB" sz="2400" dirty="0" smtClean="0">
                <a:latin typeface="Stencil" panose="040409050D0802020404" pitchFamily="82" charset="0"/>
              </a:rPr>
              <a:t>THS</a:t>
            </a:r>
          </a:p>
          <a:p>
            <a:pPr algn="ctr"/>
            <a:r>
              <a:rPr lang="en-GB" sz="2000" dirty="0" smtClean="0">
                <a:latin typeface="Reprise Stamp Std" pitchFamily="50" charset="0"/>
              </a:rPr>
              <a:t>A1 DOUBLES ASSIGNMENT 3B</a:t>
            </a:r>
          </a:p>
          <a:p>
            <a:pPr algn="r"/>
            <a:r>
              <a:rPr lang="en-GB" sz="1600" i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  <a:endParaRPr lang="en-GB" sz="1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192" y="1455886"/>
            <a:ext cx="8707616" cy="52134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402722" y="994221"/>
            <a:ext cx="338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3284" y="1628800"/>
                <a:ext cx="7645099" cy="196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Reprise Stamp Std" pitchFamily="50" charset="0"/>
                  </a:rPr>
                  <a:t>New techniques!!</a:t>
                </a:r>
              </a:p>
              <a:p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Remember that the tangent to a circle at P is always perpendicular to the radius joining P to the centre of the circle.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this information to find the equation of the tangent to the circle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  <a:cs typeface="Times New Roman" panose="02020603050405020304" pitchFamily="18" charset="0"/>
                      </a:rPr>
                      <m:t>=73</m:t>
                    </m:r>
                  </m:oMath>
                </a14:m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the point (1,-6), giving your answer in the form </a:t>
                </a:r>
                <a:r>
                  <a:rPr lang="en-GB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integers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84" y="1628800"/>
                <a:ext cx="7645099" cy="1969770"/>
              </a:xfrm>
              <a:prstGeom prst="rect">
                <a:avLst/>
              </a:prstGeom>
              <a:blipFill>
                <a:blip r:embed="rId3"/>
                <a:stretch>
                  <a:fillRect l="-718" t="-619" b="-40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8286798" y="1455886"/>
            <a:ext cx="639009" cy="521347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87053" t="44016" r="9433" b="21735"/>
          <a:stretch/>
        </p:blipFill>
        <p:spPr>
          <a:xfrm>
            <a:off x="8377702" y="2810085"/>
            <a:ext cx="457200" cy="2505075"/>
          </a:xfrm>
          <a:prstGeom prst="rect">
            <a:avLst/>
          </a:prstGeom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472152" y="4172336"/>
            <a:ext cx="2199695" cy="1872208"/>
            <a:chOff x="4974" y="4471"/>
            <a:chExt cx="1326" cy="1175"/>
          </a:xfrm>
        </p:grpSpPr>
        <p:cxnSp>
          <p:nvCxnSpPr>
            <p:cNvPr id="10" name="AutoShape 94"/>
            <p:cNvCxnSpPr>
              <a:cxnSpLocks noChangeShapeType="1"/>
            </p:cNvCxnSpPr>
            <p:nvPr/>
          </p:nvCxnSpPr>
          <p:spPr bwMode="auto">
            <a:xfrm flipH="1">
              <a:off x="5470" y="4654"/>
              <a:ext cx="830" cy="992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4974" y="4471"/>
              <a:ext cx="933" cy="937"/>
              <a:chOff x="4974" y="4589"/>
              <a:chExt cx="933" cy="937"/>
            </a:xfrm>
          </p:grpSpPr>
          <p:sp>
            <p:nvSpPr>
              <p:cNvPr id="15" name="Oval 14"/>
              <p:cNvSpPr>
                <a:spLocks noChangeArrowheads="1"/>
              </p:cNvSpPr>
              <p:nvPr/>
            </p:nvSpPr>
            <p:spPr bwMode="auto">
              <a:xfrm>
                <a:off x="4974" y="4589"/>
                <a:ext cx="933" cy="937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grpSp>
            <p:nvGrpSpPr>
              <p:cNvPr id="16" name="Group 15"/>
              <p:cNvGrpSpPr>
                <a:grpSpLocks/>
              </p:cNvGrpSpPr>
              <p:nvPr/>
            </p:nvGrpSpPr>
            <p:grpSpPr bwMode="auto">
              <a:xfrm flipV="1">
                <a:off x="5434" y="5055"/>
                <a:ext cx="345" cy="353"/>
                <a:chOff x="5462" y="4720"/>
                <a:chExt cx="345" cy="318"/>
              </a:xfrm>
            </p:grpSpPr>
            <p:cxnSp>
              <p:nvCxnSpPr>
                <p:cNvPr id="17" name="AutoShape 98"/>
                <p:cNvCxnSpPr>
                  <a:cxnSpLocks noChangeShapeType="1"/>
                  <a:endCxn id="10" idx="7"/>
                </p:cNvCxnSpPr>
                <p:nvPr/>
              </p:nvCxnSpPr>
              <p:spPr bwMode="auto">
                <a:xfrm flipH="1">
                  <a:off x="5462" y="4720"/>
                  <a:ext cx="309" cy="318"/>
                </a:xfrm>
                <a:prstGeom prst="straightConnector1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 rot="-2733829">
                  <a:off x="5694" y="4761"/>
                  <a:ext cx="126" cy="101"/>
                </a:xfrm>
                <a:prstGeom prst="rect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/>
                </a:p>
              </p:txBody>
            </p:sp>
          </p:grpSp>
        </p:grpSp>
        <p:sp>
          <p:nvSpPr>
            <p:cNvPr id="14" name="Text Box 100"/>
            <p:cNvSpPr txBox="1">
              <a:spLocks noChangeArrowheads="1"/>
            </p:cNvSpPr>
            <p:nvPr/>
          </p:nvSpPr>
          <p:spPr bwMode="auto">
            <a:xfrm>
              <a:off x="5907" y="5118"/>
              <a:ext cx="33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i="1">
                  <a:effectLst/>
                  <a:latin typeface="Times New Roman"/>
                  <a:ea typeface="Times New Roman"/>
                </a:rPr>
                <a:t>P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434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1565</Words>
  <Application>Microsoft Office PowerPoint</Application>
  <PresentationFormat>On-screen Show (4:3)</PresentationFormat>
  <Paragraphs>279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s.cosby</dc:creator>
  <cp:lastModifiedBy>g.geilinger</cp:lastModifiedBy>
  <cp:revision>108</cp:revision>
  <dcterms:created xsi:type="dcterms:W3CDTF">2017-03-15T22:14:32Z</dcterms:created>
  <dcterms:modified xsi:type="dcterms:W3CDTF">2017-09-25T08:47:40Z</dcterms:modified>
</cp:coreProperties>
</file>